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183725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Benford’s Law Application in Twitter Dataset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4657725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TEAM - WJD.AI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5305544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Presented by Data Diggers: Chiranjeev Agarwal, Sahil Khan, Sumit Kumar, and Harshit Gupta.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4255413"/>
            <a:ext cx="8792766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Introduction to Benford’s Law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3798" y="5326856"/>
            <a:ext cx="4136350" cy="1732598"/>
          </a:xfrm>
          <a:prstGeom prst="roundRect">
            <a:avLst>
              <a:gd name="adj" fmla="val 2137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1110615" y="557367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10615" y="6072307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Benford's Law governs leading digit frequency in datasets.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6965" y="5326856"/>
            <a:ext cx="4136350" cy="1732598"/>
          </a:xfrm>
          <a:prstGeom prst="roundRect">
            <a:avLst>
              <a:gd name="adj" fmla="val 2137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5493782" y="557367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Digit Distribution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3782" y="6072307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Smaller digits (1, 2, 3) appear more often than larger (7, 8, 9).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5326856"/>
            <a:ext cx="4136350" cy="1732598"/>
          </a:xfrm>
          <a:prstGeom prst="roundRect">
            <a:avLst>
              <a:gd name="adj" fmla="val 2137"/>
            </a:avLst>
          </a:prstGeom>
          <a:solidFill>
            <a:srgbClr val="303132"/>
          </a:solidFill>
          <a:ln/>
        </p:spPr>
      </p:sp>
      <p:sp>
        <p:nvSpPr>
          <p:cNvPr id="11" name="Text 8"/>
          <p:cNvSpPr/>
          <p:nvPr/>
        </p:nvSpPr>
        <p:spPr>
          <a:xfrm>
            <a:off x="9876949" y="557367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Pattern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6949" y="6072307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Distribution follows a logarithmic scale.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842968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Importance and Applications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50198" y="3615690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617" y="3683020"/>
            <a:ext cx="336471" cy="4206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52323" y="3700463"/>
            <a:ext cx="275189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Fraud Detection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152323" y="4199096"/>
            <a:ext cx="2751892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Uncover manipulated or fabricated data.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10212705" y="3615690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2123" y="3683020"/>
            <a:ext cx="336471" cy="42064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014829" y="3700463"/>
            <a:ext cx="275189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Validation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014829" y="4199096"/>
            <a:ext cx="2751892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Verify dataset integrity and natural patterns.</a:t>
            </a:r>
            <a:endParaRPr lang="en-US" sz="1900" dirty="0"/>
          </a:p>
        </p:txBody>
      </p:sp>
      <p:sp>
        <p:nvSpPr>
          <p:cNvPr id="12" name="Shape 7"/>
          <p:cNvSpPr/>
          <p:nvPr/>
        </p:nvSpPr>
        <p:spPr>
          <a:xfrm>
            <a:off x="6350198" y="5433060"/>
            <a:ext cx="555308" cy="555308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617" y="5500390"/>
            <a:ext cx="336471" cy="42064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52323" y="551783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Risk Analysis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152323" y="6016466"/>
            <a:ext cx="661427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Spot anomalies in large datasets.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347788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50198" y="2419231"/>
            <a:ext cx="185023" cy="868799"/>
          </a:xfrm>
          <a:prstGeom prst="roundRect">
            <a:avLst>
              <a:gd name="adj" fmla="val 20011"/>
            </a:avLst>
          </a:prstGeom>
          <a:solidFill>
            <a:srgbClr val="303132"/>
          </a:solidFill>
          <a:ln/>
        </p:spPr>
      </p:sp>
      <p:sp>
        <p:nvSpPr>
          <p:cNvPr id="5" name="Text 2"/>
          <p:cNvSpPr/>
          <p:nvPr/>
        </p:nvSpPr>
        <p:spPr>
          <a:xfrm>
            <a:off x="6905387" y="241923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Theory Exploration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5387" y="2917865"/>
            <a:ext cx="6861215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Study Benford’s Law fundamentals.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720364" y="3534847"/>
            <a:ext cx="185023" cy="868799"/>
          </a:xfrm>
          <a:prstGeom prst="roundRect">
            <a:avLst>
              <a:gd name="adj" fmla="val 20011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7275552" y="3534847"/>
            <a:ext cx="363033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 Dataset Application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75552" y="4033480"/>
            <a:ext cx="649104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Analyze Twitter's 'friends' count data.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7090648" y="4650462"/>
            <a:ext cx="185023" cy="868799"/>
          </a:xfrm>
          <a:prstGeom prst="roundRect">
            <a:avLst>
              <a:gd name="adj" fmla="val 20011"/>
            </a:avLst>
          </a:prstGeom>
          <a:solidFill>
            <a:srgbClr val="303132"/>
          </a:solidFill>
          <a:ln/>
        </p:spPr>
      </p:sp>
      <p:sp>
        <p:nvSpPr>
          <p:cNvPr id="11" name="Text 8"/>
          <p:cNvSpPr/>
          <p:nvPr/>
        </p:nvSpPr>
        <p:spPr>
          <a:xfrm>
            <a:off x="7645837" y="465046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Visualization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645837" y="5149096"/>
            <a:ext cx="6120765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Compare expected vs. actual distributions.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7460933" y="5766078"/>
            <a:ext cx="185023" cy="868799"/>
          </a:xfrm>
          <a:prstGeom prst="roundRect">
            <a:avLst>
              <a:gd name="adj" fmla="val 20011"/>
            </a:avLst>
          </a:prstGeom>
          <a:solidFill>
            <a:srgbClr val="303132"/>
          </a:solidFill>
          <a:ln/>
        </p:spPr>
      </p:sp>
      <p:sp>
        <p:nvSpPr>
          <p:cNvPr id="14" name="Text 11"/>
          <p:cNvSpPr/>
          <p:nvPr/>
        </p:nvSpPr>
        <p:spPr>
          <a:xfrm>
            <a:off x="8016121" y="5766078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Discussion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016121" y="6264712"/>
            <a:ext cx="5750481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Interpret findings and implications.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675692"/>
            <a:ext cx="585358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Dataset Description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99395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Dataset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4591407"/>
            <a:ext cx="389894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Public Twitter dataset containing user profiles.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99395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Column Analyzed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72576" y="4591407"/>
            <a:ext cx="389894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'friends' count representing user connections.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93952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81354" y="4591407"/>
            <a:ext cx="3898940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Cleaned for numeric consistency and parsed properly.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911900"/>
            <a:ext cx="6852047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Tools and Technologies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68" y="2026444"/>
            <a:ext cx="566618" cy="5666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63303" y="2129790"/>
            <a:ext cx="148089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pandas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63303" y="2628424"/>
            <a:ext cx="148089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handling and manipulation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833" y="2026444"/>
            <a:ext cx="566618" cy="5666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38268" y="2129790"/>
            <a:ext cx="148089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numpy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238268" y="2628424"/>
            <a:ext cx="148089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Numerical analysis capabilities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798" y="2026444"/>
            <a:ext cx="566618" cy="5666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13232" y="2129790"/>
            <a:ext cx="1480899" cy="1051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matplotlib &amp; seaborn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813232" y="3329702"/>
            <a:ext cx="148089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Visualization libraries</a:t>
            </a:r>
            <a:endParaRPr lang="en-US" sz="19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68" y="4606766"/>
            <a:ext cx="566618" cy="56661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63303" y="4710113"/>
            <a:ext cx="1480899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scipy.stats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663303" y="5559385"/>
            <a:ext cx="1480899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Chi-square statistical testing</a:t>
            </a:r>
            <a:endParaRPr lang="en-US" sz="1900" dirty="0"/>
          </a:p>
        </p:txBody>
      </p:sp>
      <p:sp>
        <p:nvSpPr>
          <p:cNvPr id="16" name="Text 9"/>
          <p:cNvSpPr/>
          <p:nvPr/>
        </p:nvSpPr>
        <p:spPr>
          <a:xfrm>
            <a:off x="863798" y="6947535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Also used AST library for safe string evaluation.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1529" y="629722"/>
            <a:ext cx="3383161" cy="422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Methodology</a:t>
            </a:r>
            <a:endParaRPr lang="en-US" sz="2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529" y="1350288"/>
            <a:ext cx="744260" cy="8930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9031" y="1499116"/>
            <a:ext cx="1691521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Import Dataset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1769031" y="1799868"/>
            <a:ext cx="12059841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Load CSV data into analysis environment.</a:t>
            </a:r>
            <a:endParaRPr lang="en-US" sz="11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29" y="2243376"/>
            <a:ext cx="744260" cy="89308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69031" y="2392204"/>
            <a:ext cx="1691521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Clean Data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1769031" y="2692956"/>
            <a:ext cx="12059841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Handle nulls and parse numeric values.</a:t>
            </a:r>
            <a:endParaRPr lang="en-US" sz="11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29" y="3136463"/>
            <a:ext cx="744260" cy="8930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69031" y="3285292"/>
            <a:ext cx="1875830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Extract Leading Digit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1769031" y="3586043"/>
            <a:ext cx="12059841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Analyze first digits (1-9) of 'friends' counts.</a:t>
            </a:r>
            <a:endParaRPr lang="en-US" sz="11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29" y="4029551"/>
            <a:ext cx="744260" cy="8930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69031" y="4178379"/>
            <a:ext cx="1990487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Frequency Calculation</a:t>
            </a:r>
            <a:endParaRPr lang="en-US" sz="1300" dirty="0"/>
          </a:p>
        </p:txBody>
      </p:sp>
      <p:sp>
        <p:nvSpPr>
          <p:cNvPr id="14" name="Text 8"/>
          <p:cNvSpPr/>
          <p:nvPr/>
        </p:nvSpPr>
        <p:spPr>
          <a:xfrm>
            <a:off x="1769031" y="4479131"/>
            <a:ext cx="12059841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Count observed digit appearances.</a:t>
            </a:r>
            <a:endParaRPr lang="en-US" sz="11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529" y="4922639"/>
            <a:ext cx="744260" cy="89308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69031" y="5071467"/>
            <a:ext cx="1697117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Compute Expected</a:t>
            </a:r>
            <a:endParaRPr lang="en-US" sz="1300" dirty="0"/>
          </a:p>
        </p:txBody>
      </p:sp>
      <p:sp>
        <p:nvSpPr>
          <p:cNvPr id="17" name="Text 10"/>
          <p:cNvSpPr/>
          <p:nvPr/>
        </p:nvSpPr>
        <p:spPr>
          <a:xfrm>
            <a:off x="1769031" y="5372219"/>
            <a:ext cx="12059841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Calculate expected frequencies via Benford’s Law.</a:t>
            </a:r>
            <a:endParaRPr lang="en-US" sz="11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529" y="5815727"/>
            <a:ext cx="744260" cy="89308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769031" y="5964555"/>
            <a:ext cx="1691521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Visualization</a:t>
            </a:r>
            <a:endParaRPr lang="en-US" sz="1300" dirty="0"/>
          </a:p>
        </p:txBody>
      </p:sp>
      <p:sp>
        <p:nvSpPr>
          <p:cNvPr id="20" name="Text 12"/>
          <p:cNvSpPr/>
          <p:nvPr/>
        </p:nvSpPr>
        <p:spPr>
          <a:xfrm>
            <a:off x="1769031" y="6265307"/>
            <a:ext cx="12059841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Chart observed vs. expected frequencies.</a:t>
            </a:r>
            <a:endParaRPr lang="en-US" sz="1150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529" y="6708815"/>
            <a:ext cx="744260" cy="893088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1769031" y="6857643"/>
            <a:ext cx="1691521" cy="211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Statistical Testing</a:t>
            </a:r>
            <a:endParaRPr lang="en-US" sz="1300" dirty="0"/>
          </a:p>
        </p:txBody>
      </p:sp>
      <p:sp>
        <p:nvSpPr>
          <p:cNvPr id="23" name="Text 14"/>
          <p:cNvSpPr/>
          <p:nvPr/>
        </p:nvSpPr>
        <p:spPr>
          <a:xfrm>
            <a:off x="1769031" y="7158395"/>
            <a:ext cx="12059841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Perform chi-square test for conformity.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379583"/>
            <a:ext cx="6767870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Results and Discussion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69784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Findings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4295299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General adherence to Benford’s Law.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751784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Minor deviations linked to platform behavior.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3697843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23929" y="4295299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Twitter 'friends' data mostly conforms to expected distribution.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5257681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Benford analysis is effective for social media metrics.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711637"/>
            <a:ext cx="6766203" cy="666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Individual Contributions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043160" y="1729502"/>
            <a:ext cx="30480" cy="5788462"/>
          </a:xfrm>
          <a:prstGeom prst="roundRect">
            <a:avLst>
              <a:gd name="adj" fmla="val 115399"/>
            </a:avLst>
          </a:prstGeom>
          <a:solidFill>
            <a:srgbClr val="494A4B"/>
          </a:solidFill>
          <a:ln/>
        </p:spPr>
      </p:sp>
      <p:sp>
        <p:nvSpPr>
          <p:cNvPr id="5" name="Shape 2"/>
          <p:cNvSpPr/>
          <p:nvPr/>
        </p:nvSpPr>
        <p:spPr>
          <a:xfrm>
            <a:off x="9121676" y="1977985"/>
            <a:ext cx="703421" cy="30480"/>
          </a:xfrm>
          <a:prstGeom prst="roundRect">
            <a:avLst>
              <a:gd name="adj" fmla="val 115399"/>
            </a:avLst>
          </a:prstGeom>
          <a:solidFill>
            <a:srgbClr val="494A4B"/>
          </a:solidFill>
          <a:ln/>
        </p:spPr>
      </p:sp>
      <p:sp>
        <p:nvSpPr>
          <p:cNvPr id="6" name="Shape 3"/>
          <p:cNvSpPr/>
          <p:nvPr/>
        </p:nvSpPr>
        <p:spPr>
          <a:xfrm>
            <a:off x="9794617" y="1729502"/>
            <a:ext cx="527566" cy="527566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7" name="Text 4"/>
          <p:cNvSpPr/>
          <p:nvPr/>
        </p:nvSpPr>
        <p:spPr>
          <a:xfrm>
            <a:off x="9898499" y="1793379"/>
            <a:ext cx="319683" cy="399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6350198" y="1810107"/>
            <a:ext cx="253579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Harshit Gupta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350198" y="2283738"/>
            <a:ext cx="2535793" cy="1054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Performed initial data exploration and preprocessing steps.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10291703" y="3384709"/>
            <a:ext cx="703421" cy="30480"/>
          </a:xfrm>
          <a:prstGeom prst="roundRect">
            <a:avLst>
              <a:gd name="adj" fmla="val 115399"/>
            </a:avLst>
          </a:prstGeom>
          <a:solidFill>
            <a:srgbClr val="494A4B"/>
          </a:solidFill>
          <a:ln/>
        </p:spPr>
      </p:sp>
      <p:sp>
        <p:nvSpPr>
          <p:cNvPr id="11" name="Shape 8"/>
          <p:cNvSpPr/>
          <p:nvPr/>
        </p:nvSpPr>
        <p:spPr>
          <a:xfrm>
            <a:off x="9794617" y="3136225"/>
            <a:ext cx="527566" cy="527566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12" name="Text 9"/>
          <p:cNvSpPr/>
          <p:nvPr/>
        </p:nvSpPr>
        <p:spPr>
          <a:xfrm>
            <a:off x="9898499" y="3200102"/>
            <a:ext cx="319683" cy="399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11230808" y="3216831"/>
            <a:ext cx="253579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Sumit Kumar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11230808" y="3690461"/>
            <a:ext cx="2535793" cy="1054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Led Benford’s Law analysis and created chi-square test plots.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9121676" y="4597360"/>
            <a:ext cx="703421" cy="30480"/>
          </a:xfrm>
          <a:prstGeom prst="roundRect">
            <a:avLst>
              <a:gd name="adj" fmla="val 115399"/>
            </a:avLst>
          </a:prstGeom>
          <a:solidFill>
            <a:srgbClr val="494A4B"/>
          </a:solidFill>
          <a:ln/>
        </p:spPr>
      </p:sp>
      <p:sp>
        <p:nvSpPr>
          <p:cNvPr id="16" name="Shape 13"/>
          <p:cNvSpPr/>
          <p:nvPr/>
        </p:nvSpPr>
        <p:spPr>
          <a:xfrm>
            <a:off x="9794617" y="4348877"/>
            <a:ext cx="527566" cy="527566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17" name="Text 14"/>
          <p:cNvSpPr/>
          <p:nvPr/>
        </p:nvSpPr>
        <p:spPr>
          <a:xfrm>
            <a:off x="9898499" y="4412754"/>
            <a:ext cx="319683" cy="399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6350198" y="4429482"/>
            <a:ext cx="253579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Sahil Khan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6350198" y="4903113"/>
            <a:ext cx="2535793" cy="1054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Prepared and designed the final presentation slides.</a:t>
            </a:r>
            <a:endParaRPr lang="en-US" sz="1800" dirty="0"/>
          </a:p>
        </p:txBody>
      </p:sp>
      <p:sp>
        <p:nvSpPr>
          <p:cNvPr id="20" name="Shape 17"/>
          <p:cNvSpPr/>
          <p:nvPr/>
        </p:nvSpPr>
        <p:spPr>
          <a:xfrm>
            <a:off x="10291703" y="5810012"/>
            <a:ext cx="703421" cy="30480"/>
          </a:xfrm>
          <a:prstGeom prst="roundRect">
            <a:avLst>
              <a:gd name="adj" fmla="val 115399"/>
            </a:avLst>
          </a:prstGeom>
          <a:solidFill>
            <a:srgbClr val="494A4B"/>
          </a:solidFill>
          <a:ln/>
        </p:spPr>
      </p:sp>
      <p:sp>
        <p:nvSpPr>
          <p:cNvPr id="21" name="Shape 18"/>
          <p:cNvSpPr/>
          <p:nvPr/>
        </p:nvSpPr>
        <p:spPr>
          <a:xfrm>
            <a:off x="9794617" y="5561528"/>
            <a:ext cx="527566" cy="527566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22" name="Text 19"/>
          <p:cNvSpPr/>
          <p:nvPr/>
        </p:nvSpPr>
        <p:spPr>
          <a:xfrm>
            <a:off x="9898499" y="5625405"/>
            <a:ext cx="319683" cy="399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500" dirty="0"/>
          </a:p>
        </p:txBody>
      </p:sp>
      <p:sp>
        <p:nvSpPr>
          <p:cNvPr id="23" name="Text 20"/>
          <p:cNvSpPr/>
          <p:nvPr/>
        </p:nvSpPr>
        <p:spPr>
          <a:xfrm>
            <a:off x="11230808" y="5642134"/>
            <a:ext cx="2535793" cy="666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Chiranjeev Agarwal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11230808" y="6448782"/>
            <a:ext cx="2535793" cy="1054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Developed visualizations and extracted insights from data plots.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2025-05-04T14:39:31Z</dcterms:created>
  <dcterms:modified xsi:type="dcterms:W3CDTF">2025-05-04T14:39:31Z</dcterms:modified>
</cp:coreProperties>
</file>